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2" r:id="rId9"/>
    <p:sldId id="270" r:id="rId10"/>
    <p:sldId id="261" r:id="rId11"/>
    <p:sldId id="263" r:id="rId12"/>
    <p:sldId id="265" r:id="rId13"/>
    <p:sldId id="271" r:id="rId14"/>
    <p:sldId id="266" r:id="rId15"/>
    <p:sldId id="267" r:id="rId16"/>
    <p:sldId id="264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18" Type="http://schemas.openxmlformats.org/officeDocument/2006/relationships/image" Target="../media/image4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17" Type="http://schemas.openxmlformats.org/officeDocument/2006/relationships/image" Target="../media/image42.wmf"/><Relationship Id="rId2" Type="http://schemas.openxmlformats.org/officeDocument/2006/relationships/image" Target="../media/image27.wmf"/><Relationship Id="rId16" Type="http://schemas.openxmlformats.org/officeDocument/2006/relationships/image" Target="../media/image41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5" Type="http://schemas.openxmlformats.org/officeDocument/2006/relationships/image" Target="../media/image4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C371A-213F-410F-90A8-FB3C4DE0FFC4}" type="datetimeFigureOut">
              <a:rPr lang="en-CA" smtClean="0"/>
              <a:pPr/>
              <a:t>2019-09-17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FF495-12FF-46AC-9989-C020FD72220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6171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061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6602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091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F495-12FF-46AC-9989-C020FD722209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439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5B00B0-FADD-4618-860B-97C90B7C8022}" type="datetimeFigureOut">
              <a:rPr lang="en-US" smtClean="0"/>
              <a:pPr/>
              <a:t>9/17/2019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09FC4B-D743-41BF-A37D-30706251AA3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3.bin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65.bin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9.wmf"/><Relationship Id="rId24" Type="http://schemas.openxmlformats.org/officeDocument/2006/relationships/oleObject" Target="../embeddings/oleObject67.bin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23" Type="http://schemas.openxmlformats.org/officeDocument/2006/relationships/oleObject" Target="../embeddings/oleObject66.bin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63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1.bin"/><Relationship Id="rId22" Type="http://schemas.openxmlformats.org/officeDocument/2006/relationships/image" Target="../media/image6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3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2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9.wmf"/><Relationship Id="rId24" Type="http://schemas.openxmlformats.org/officeDocument/2006/relationships/hyperlink" Target="http://www.bcmath.ca/" TargetMode="External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1.bin"/><Relationship Id="rId22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9" Type="http://schemas.openxmlformats.org/officeDocument/2006/relationships/image" Target="../media/image43.wmf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34.wmf"/><Relationship Id="rId34" Type="http://schemas.openxmlformats.org/officeDocument/2006/relationships/oleObject" Target="../embeddings/oleObject41.bin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2.wmf"/><Relationship Id="rId25" Type="http://schemas.openxmlformats.org/officeDocument/2006/relationships/image" Target="../media/image36.wmf"/><Relationship Id="rId33" Type="http://schemas.openxmlformats.org/officeDocument/2006/relationships/image" Target="../media/image40.wmf"/><Relationship Id="rId38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3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36.bin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42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23" Type="http://schemas.openxmlformats.org/officeDocument/2006/relationships/image" Target="../media/image35.wmf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10" Type="http://schemas.openxmlformats.org/officeDocument/2006/relationships/oleObject" Target="../embeddings/oleObject29.bin"/><Relationship Id="rId19" Type="http://schemas.openxmlformats.org/officeDocument/2006/relationships/image" Target="../media/image33.wmf"/><Relationship Id="rId31" Type="http://schemas.openxmlformats.org/officeDocument/2006/relationships/image" Target="../media/image39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7.wmf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4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Math 9 Honours</a:t>
            </a:r>
            <a:br>
              <a:rPr lang="en-CA" dirty="0"/>
            </a:br>
            <a:r>
              <a:rPr lang="en-CA" dirty="0"/>
              <a:t>Section 1.5</a:t>
            </a:r>
            <a:br>
              <a:rPr lang="en-CA" dirty="0"/>
            </a:br>
            <a:r>
              <a:rPr lang="en-CA" dirty="0"/>
              <a:t>Divisibility Rules and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276"/>
          </a:xfrm>
        </p:spPr>
        <p:txBody>
          <a:bodyPr/>
          <a:lstStyle/>
          <a:p>
            <a:r>
              <a:rPr lang="en-CA" dirty="0"/>
              <a:t>Divisible by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4627" y="1019628"/>
            <a:ext cx="8222343" cy="2028372"/>
          </a:xfrm>
        </p:spPr>
        <p:txBody>
          <a:bodyPr>
            <a:normAutofit/>
          </a:bodyPr>
          <a:lstStyle/>
          <a:p>
            <a:r>
              <a:rPr lang="en-CA" sz="2200" dirty="0"/>
              <a:t>Remove the last digit from the number</a:t>
            </a:r>
          </a:p>
          <a:p>
            <a:r>
              <a:rPr lang="en-CA" sz="2200" dirty="0"/>
              <a:t>Double the digit and subtract it from the remaining number</a:t>
            </a:r>
          </a:p>
          <a:p>
            <a:r>
              <a:rPr lang="en-CA" sz="2200" dirty="0"/>
              <a:t>If the difference is a multiple of 7, then the original number is divisible by 7</a:t>
            </a:r>
          </a:p>
          <a:p>
            <a:r>
              <a:rPr lang="en-CA" sz="2200" dirty="0"/>
              <a:t>Repeat the process if the difference is too big to tell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1650" y="3278188"/>
          <a:ext cx="11874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368280" imgH="177480" progId="Equation.DSMT4">
                  <p:embed/>
                </p:oleObj>
              </mc:Choice>
              <mc:Fallback>
                <p:oleObj name="Equation" r:id="rId4" imgW="36828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278188"/>
                        <a:ext cx="11874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1262749" y="3280229"/>
            <a:ext cx="362858" cy="420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40114" y="3262086"/>
          <a:ext cx="25257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952200" imgH="177480" progId="Equation.DSMT4">
                  <p:embed/>
                </p:oleObj>
              </mc:Choice>
              <mc:Fallback>
                <p:oleObj name="Equation" r:id="rId6" imgW="952200" imgH="17748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114" y="3262086"/>
                        <a:ext cx="252571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125025" y="3273878"/>
          <a:ext cx="7413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279360" imgH="177480" progId="Equation.DSMT4">
                  <p:embed/>
                </p:oleObj>
              </mc:Choice>
              <mc:Fallback>
                <p:oleObj name="Equation" r:id="rId8" imgW="279360" imgH="177480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025" y="3273878"/>
                        <a:ext cx="7413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65486" y="3193143"/>
            <a:ext cx="37513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If 301 is a multiple of 7,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3115 is divisible by 7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68348" y="4373563"/>
          <a:ext cx="9001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279360" imgH="177480" progId="Equation.DSMT4">
                  <p:embed/>
                </p:oleObj>
              </mc:Choice>
              <mc:Fallback>
                <p:oleObj name="Equation" r:id="rId10" imgW="27936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48" y="4373563"/>
                        <a:ext cx="90011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1284522" y="4376057"/>
            <a:ext cx="362858" cy="420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988681" y="4371975"/>
          <a:ext cx="21891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825480" imgH="177480" progId="Equation.DSMT4">
                  <p:embed/>
                </p:oleObj>
              </mc:Choice>
              <mc:Fallback>
                <p:oleObj name="Equation" r:id="rId12" imgW="825480" imgH="177480" progId="Equation.DSMT4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681" y="4371975"/>
                        <a:ext cx="21891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4219575" y="4384675"/>
          <a:ext cx="5381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5" y="4384675"/>
                        <a:ext cx="53816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58230" y="4317997"/>
            <a:ext cx="37513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28 is a multiple of 7,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3115 is divisible by 7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16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71991"/>
          </a:xfrm>
        </p:spPr>
        <p:txBody>
          <a:bodyPr/>
          <a:lstStyle/>
          <a:p>
            <a:r>
              <a:rPr lang="en-CA" dirty="0"/>
              <a:t>Divisible by 12, 14, and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9143" y="1295400"/>
            <a:ext cx="7467600" cy="4873752"/>
          </a:xfrm>
        </p:spPr>
        <p:txBody>
          <a:bodyPr/>
          <a:lstStyle/>
          <a:p>
            <a:r>
              <a:rPr lang="en-CA" dirty="0"/>
              <a:t>Numbers divisible by 12:</a:t>
            </a:r>
          </a:p>
          <a:p>
            <a:pPr lvl="1"/>
            <a:r>
              <a:rPr lang="en-CA" sz="2200" dirty="0"/>
              <a:t>If a number is divisible by 3 and 4 then it will be divisible by 12</a:t>
            </a:r>
          </a:p>
          <a:p>
            <a:pPr lvl="1"/>
            <a:endParaRPr lang="en-CA" sz="2000" dirty="0"/>
          </a:p>
          <a:p>
            <a:r>
              <a:rPr lang="en-CA" dirty="0"/>
              <a:t>Numbers divisible by 14:</a:t>
            </a:r>
          </a:p>
          <a:p>
            <a:pPr lvl="1"/>
            <a:r>
              <a:rPr lang="en-CA" sz="2200" dirty="0"/>
              <a:t>If a number is divisible by 2 and 7 then it will be divisible by 14</a:t>
            </a:r>
          </a:p>
          <a:p>
            <a:pPr lvl="1">
              <a:buNone/>
            </a:pPr>
            <a:endParaRPr lang="en-CA" sz="2000" dirty="0"/>
          </a:p>
          <a:p>
            <a:r>
              <a:rPr lang="en-CA" dirty="0"/>
              <a:t>Numbers divisible by 15:</a:t>
            </a:r>
          </a:p>
          <a:p>
            <a:pPr lvl="1"/>
            <a:r>
              <a:rPr lang="en-CA" sz="2200" dirty="0"/>
              <a:t>If a number is divisible by 3 and 5 then it will be divisible by 15</a:t>
            </a:r>
          </a:p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276"/>
          </a:xfrm>
        </p:spPr>
        <p:txBody>
          <a:bodyPr/>
          <a:lstStyle/>
          <a:p>
            <a:r>
              <a:rPr lang="en-CA" dirty="0"/>
              <a:t>Divisible by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4627" y="1019627"/>
            <a:ext cx="8222343" cy="2304143"/>
          </a:xfrm>
        </p:spPr>
        <p:txBody>
          <a:bodyPr>
            <a:normAutofit lnSpcReduction="10000"/>
          </a:bodyPr>
          <a:lstStyle/>
          <a:p>
            <a:r>
              <a:rPr lang="en-CA" sz="2200" dirty="0"/>
              <a:t>Remove the last digit from the number</a:t>
            </a:r>
          </a:p>
          <a:p>
            <a:r>
              <a:rPr lang="en-CA" sz="2200" dirty="0"/>
              <a:t>Multiple the digit by 9 and subtract it from the remaining number</a:t>
            </a:r>
          </a:p>
          <a:p>
            <a:r>
              <a:rPr lang="en-CA" sz="2200" dirty="0"/>
              <a:t>If the difference is a multiple of 13, then the original number is divisible by 13</a:t>
            </a:r>
          </a:p>
          <a:p>
            <a:r>
              <a:rPr lang="en-CA" sz="2200" dirty="0"/>
              <a:t>Repeat the process if the difference is too big to tell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7774" y="3554413"/>
          <a:ext cx="11461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355320" imgH="177480" progId="Equation.DSMT4">
                  <p:embed/>
                </p:oleObj>
              </mc:Choice>
              <mc:Fallback>
                <p:oleObj name="Equation" r:id="rId4" imgW="35532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74" y="3554413"/>
                        <a:ext cx="11461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1262749" y="3555995"/>
            <a:ext cx="362858" cy="420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50092" y="3538538"/>
          <a:ext cx="259238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977760" imgH="177480" progId="Equation.DSMT4">
                  <p:embed/>
                </p:oleObj>
              </mc:Choice>
              <mc:Fallback>
                <p:oleObj name="Equation" r:id="rId6" imgW="977760" imgH="17748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092" y="3538538"/>
                        <a:ext cx="259238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241800" y="3549650"/>
          <a:ext cx="5064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90440" imgH="177480" progId="Equation.DSMT4">
                  <p:embed/>
                </p:oleObj>
              </mc:Choice>
              <mc:Fallback>
                <p:oleObj name="Equation" r:id="rId8" imgW="190440" imgH="177480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3549650"/>
                        <a:ext cx="50641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65486" y="3468909"/>
            <a:ext cx="39052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If 91 is a multiple of 13,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1183 is divisible by 13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027337" y="4649788"/>
          <a:ext cx="6143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190440" imgH="177480" progId="Equation.DSMT4">
                  <p:embed/>
                </p:oleObj>
              </mc:Choice>
              <mc:Fallback>
                <p:oleObj name="Equation" r:id="rId10" imgW="19044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337" y="4649788"/>
                        <a:ext cx="614363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1284522" y="4651823"/>
            <a:ext cx="362858" cy="4209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757818" y="4633913"/>
          <a:ext cx="19526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736560" imgH="177480" progId="Equation.DSMT4">
                  <p:embed/>
                </p:oleObj>
              </mc:Choice>
              <mc:Fallback>
                <p:oleObj name="Equation" r:id="rId12" imgW="736560" imgH="177480" progId="Equation.DSMT4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818" y="4633913"/>
                        <a:ext cx="19526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3680972" y="4660900"/>
          <a:ext cx="3365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972" y="4660900"/>
                        <a:ext cx="3365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58230" y="4593763"/>
            <a:ext cx="39052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0 is a multiple of 13,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1183 is divisible by 13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16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907E-E81E-43A4-8552-A552A5430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8" y="69270"/>
            <a:ext cx="8839200" cy="845130"/>
          </a:xfrm>
        </p:spPr>
        <p:txBody>
          <a:bodyPr>
            <a:normAutofit/>
          </a:bodyPr>
          <a:lstStyle/>
          <a:p>
            <a:r>
              <a:rPr lang="en-CA" sz="2400" dirty="0"/>
              <a:t>Practice: Without using a calculator, indicate which numbers are divisible by 3, 4, 7, 11, 12, and 14. (Yes/No)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F7FAC-C1DD-46A2-9A0C-B18A6A3A50FF}"/>
              </a:ext>
            </a:extLst>
          </p:cNvPr>
          <p:cNvSpPr/>
          <p:nvPr/>
        </p:nvSpPr>
        <p:spPr>
          <a:xfrm>
            <a:off x="214745" y="1364673"/>
            <a:ext cx="8638310" cy="52093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66E93AA-9BBC-494A-B373-3A1395B4B019}"/>
              </a:ext>
            </a:extLst>
          </p:cNvPr>
          <p:cNvCxnSpPr>
            <a:cxnSpLocks/>
          </p:cNvCxnSpPr>
          <p:nvPr/>
        </p:nvCxnSpPr>
        <p:spPr>
          <a:xfrm>
            <a:off x="907473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ECF303-BBC1-4635-8669-BDF5FFAAC140}"/>
              </a:ext>
            </a:extLst>
          </p:cNvPr>
          <p:cNvCxnSpPr>
            <a:cxnSpLocks/>
          </p:cNvCxnSpPr>
          <p:nvPr/>
        </p:nvCxnSpPr>
        <p:spPr>
          <a:xfrm>
            <a:off x="2008909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DC39517-A2A1-4C61-A7A9-B465F50A5C7C}"/>
              </a:ext>
            </a:extLst>
          </p:cNvPr>
          <p:cNvCxnSpPr>
            <a:cxnSpLocks/>
          </p:cNvCxnSpPr>
          <p:nvPr/>
        </p:nvCxnSpPr>
        <p:spPr>
          <a:xfrm>
            <a:off x="3110345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DA278D-3C5F-4EE7-BC16-20E77DA06F12}"/>
              </a:ext>
            </a:extLst>
          </p:cNvPr>
          <p:cNvCxnSpPr>
            <a:cxnSpLocks/>
          </p:cNvCxnSpPr>
          <p:nvPr/>
        </p:nvCxnSpPr>
        <p:spPr>
          <a:xfrm>
            <a:off x="4211781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BC22E8-B34F-41F0-A29F-089B367A5D42}"/>
              </a:ext>
            </a:extLst>
          </p:cNvPr>
          <p:cNvCxnSpPr>
            <a:cxnSpLocks/>
          </p:cNvCxnSpPr>
          <p:nvPr/>
        </p:nvCxnSpPr>
        <p:spPr>
          <a:xfrm>
            <a:off x="5313217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267991-FAD7-4704-BCEF-2C40EF680E23}"/>
              </a:ext>
            </a:extLst>
          </p:cNvPr>
          <p:cNvCxnSpPr>
            <a:cxnSpLocks/>
          </p:cNvCxnSpPr>
          <p:nvPr/>
        </p:nvCxnSpPr>
        <p:spPr>
          <a:xfrm>
            <a:off x="6414653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583B87-B9E3-4F7D-8688-E49C9C0ED813}"/>
              </a:ext>
            </a:extLst>
          </p:cNvPr>
          <p:cNvCxnSpPr>
            <a:cxnSpLocks/>
          </p:cNvCxnSpPr>
          <p:nvPr/>
        </p:nvCxnSpPr>
        <p:spPr>
          <a:xfrm>
            <a:off x="7516089" y="1371600"/>
            <a:ext cx="6927" cy="51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1A569F4-BBC9-4BC0-83A2-C880A4891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187847"/>
              </p:ext>
            </p:extLst>
          </p:nvPr>
        </p:nvGraphicFramePr>
        <p:xfrm>
          <a:off x="283733" y="2141320"/>
          <a:ext cx="589105" cy="437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77480" imgH="1320480" progId="Equation.DSMT4">
                  <p:embed/>
                </p:oleObj>
              </mc:Choice>
              <mc:Fallback>
                <p:oleObj name="Equation" r:id="rId4" imgW="177480" imgH="1320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B1A569F4-BBC9-4BC0-83A2-C880A48916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733" y="2141320"/>
                        <a:ext cx="589105" cy="4376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FF8634-27B5-474E-A6A2-C2C3457AEBC9}"/>
              </a:ext>
            </a:extLst>
          </p:cNvPr>
          <p:cNvCxnSpPr>
            <a:cxnSpLocks/>
          </p:cNvCxnSpPr>
          <p:nvPr/>
        </p:nvCxnSpPr>
        <p:spPr>
          <a:xfrm>
            <a:off x="214745" y="2050473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67DA94-E06B-414D-99C0-5E9F8BF3154C}"/>
              </a:ext>
            </a:extLst>
          </p:cNvPr>
          <p:cNvCxnSpPr>
            <a:cxnSpLocks/>
          </p:cNvCxnSpPr>
          <p:nvPr/>
        </p:nvCxnSpPr>
        <p:spPr>
          <a:xfrm>
            <a:off x="214745" y="2757056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B7DCB6D-F172-4D57-97F1-3D27B8FBD15F}"/>
              </a:ext>
            </a:extLst>
          </p:cNvPr>
          <p:cNvCxnSpPr>
            <a:cxnSpLocks/>
          </p:cNvCxnSpPr>
          <p:nvPr/>
        </p:nvCxnSpPr>
        <p:spPr>
          <a:xfrm>
            <a:off x="214745" y="3463639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30E21BE-3ACC-4F56-847C-1C3FCD2CFDCB}"/>
              </a:ext>
            </a:extLst>
          </p:cNvPr>
          <p:cNvCxnSpPr>
            <a:cxnSpLocks/>
          </p:cNvCxnSpPr>
          <p:nvPr/>
        </p:nvCxnSpPr>
        <p:spPr>
          <a:xfrm>
            <a:off x="214745" y="4191003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24279FA-3D8E-4BF1-B2F0-B5796356B78C}"/>
              </a:ext>
            </a:extLst>
          </p:cNvPr>
          <p:cNvCxnSpPr>
            <a:cxnSpLocks/>
          </p:cNvCxnSpPr>
          <p:nvPr/>
        </p:nvCxnSpPr>
        <p:spPr>
          <a:xfrm>
            <a:off x="214745" y="5001492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5D1898-E654-4F11-990F-60AE0828C3E6}"/>
              </a:ext>
            </a:extLst>
          </p:cNvPr>
          <p:cNvCxnSpPr>
            <a:cxnSpLocks/>
          </p:cNvCxnSpPr>
          <p:nvPr/>
        </p:nvCxnSpPr>
        <p:spPr>
          <a:xfrm>
            <a:off x="214745" y="5825835"/>
            <a:ext cx="86383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A150BD58-DEFB-4015-B470-7BFBDD550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320843"/>
              </p:ext>
            </p:extLst>
          </p:nvPr>
        </p:nvGraphicFramePr>
        <p:xfrm>
          <a:off x="4235020" y="1503146"/>
          <a:ext cx="1078197" cy="466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469800" imgH="203040" progId="Equation.DSMT4">
                  <p:embed/>
                </p:oleObj>
              </mc:Choice>
              <mc:Fallback>
                <p:oleObj name="Equation" r:id="rId6" imgW="46980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A150BD58-DEFB-4015-B470-7BFBDD550E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35020" y="1503146"/>
                        <a:ext cx="1078197" cy="466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9C6812D-BB7C-4BCD-841D-226B8E1AEB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112594"/>
              </p:ext>
            </p:extLst>
          </p:nvPr>
        </p:nvGraphicFramePr>
        <p:xfrm>
          <a:off x="1082675" y="1536847"/>
          <a:ext cx="75723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330120" imgH="177480" progId="Equation.DSMT4">
                  <p:embed/>
                </p:oleObj>
              </mc:Choice>
              <mc:Fallback>
                <p:oleObj name="Equation" r:id="rId8" imgW="330120" imgH="177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D9C6812D-BB7C-4BCD-841D-226B8E1AEB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82675" y="1536847"/>
                        <a:ext cx="757238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8658B697-6556-4D76-9159-7C7080086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502295"/>
              </p:ext>
            </p:extLst>
          </p:nvPr>
        </p:nvGraphicFramePr>
        <p:xfrm>
          <a:off x="2074429" y="1523280"/>
          <a:ext cx="9318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406080" imgH="177480" progId="Equation.DSMT4">
                  <p:embed/>
                </p:oleObj>
              </mc:Choice>
              <mc:Fallback>
                <p:oleObj name="Equation" r:id="rId10" imgW="40608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8658B697-6556-4D76-9159-7C70800861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074429" y="1523280"/>
                        <a:ext cx="931863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3A8E1AF-58F6-418A-9DB2-062129E70E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244863"/>
              </p:ext>
            </p:extLst>
          </p:nvPr>
        </p:nvGraphicFramePr>
        <p:xfrm>
          <a:off x="3257116" y="1537134"/>
          <a:ext cx="75723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330120" imgH="177480" progId="Equation.DSMT4">
                  <p:embed/>
                </p:oleObj>
              </mc:Choice>
              <mc:Fallback>
                <p:oleObj name="Equation" r:id="rId12" imgW="330120" imgH="1774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3A8E1AF-58F6-418A-9DB2-062129E70E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57116" y="1537134"/>
                        <a:ext cx="757238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542655C-061B-4277-81C4-46ADA75AB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864832"/>
              </p:ext>
            </p:extLst>
          </p:nvPr>
        </p:nvGraphicFramePr>
        <p:xfrm>
          <a:off x="5459846" y="1529340"/>
          <a:ext cx="75723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330120" imgH="164880" progId="Equation.DSMT4">
                  <p:embed/>
                </p:oleObj>
              </mc:Choice>
              <mc:Fallback>
                <p:oleObj name="Equation" r:id="rId14" imgW="330120" imgH="1648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F542655C-061B-4277-81C4-46ADA75ABA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59846" y="1529340"/>
                        <a:ext cx="757238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CA0643C8-8607-4DD7-ACDB-2050F5DC7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266540"/>
              </p:ext>
            </p:extLst>
          </p:nvPr>
        </p:nvGraphicFramePr>
        <p:xfrm>
          <a:off x="5491586" y="5289333"/>
          <a:ext cx="698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304560" imgH="177480" progId="Equation.DSMT4">
                  <p:embed/>
                </p:oleObj>
              </mc:Choice>
              <mc:Fallback>
                <p:oleObj name="Equation" r:id="rId16" imgW="304560" imgH="177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CA0643C8-8607-4DD7-ACDB-2050F5DC74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491586" y="5289333"/>
                        <a:ext cx="698500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230511F1-3DF2-4925-B67F-8D4D76A6B4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399211"/>
              </p:ext>
            </p:extLst>
          </p:nvPr>
        </p:nvGraphicFramePr>
        <p:xfrm>
          <a:off x="6508317" y="1538288"/>
          <a:ext cx="9334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406080" imgH="177480" progId="Equation.DSMT4">
                  <p:embed/>
                </p:oleObj>
              </mc:Choice>
              <mc:Fallback>
                <p:oleObj name="Equation" r:id="rId18" imgW="406080" imgH="17748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230511F1-3DF2-4925-B67F-8D4D76A6B4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508317" y="1538288"/>
                        <a:ext cx="933450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C7FD71A1-F868-48C0-8FC8-E7E6A2BEF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762210"/>
              </p:ext>
            </p:extLst>
          </p:nvPr>
        </p:nvGraphicFramePr>
        <p:xfrm>
          <a:off x="6611865" y="4437283"/>
          <a:ext cx="698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0" imgW="304560" imgH="177480" progId="Equation.DSMT4">
                  <p:embed/>
                </p:oleObj>
              </mc:Choice>
              <mc:Fallback>
                <p:oleObj name="Equation" r:id="rId20" imgW="304560" imgH="17748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C7FD71A1-F868-48C0-8FC8-E7E6A2BEF4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611865" y="4437283"/>
                        <a:ext cx="698500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B7BFE204-6A32-4CF3-A808-860F4B5F0F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900268"/>
              </p:ext>
            </p:extLst>
          </p:nvPr>
        </p:nvGraphicFramePr>
        <p:xfrm>
          <a:off x="7764967" y="1581704"/>
          <a:ext cx="8461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1" imgW="368280" imgH="177480" progId="Equation.DSMT4">
                  <p:embed/>
                </p:oleObj>
              </mc:Choice>
              <mc:Fallback>
                <p:oleObj name="Equation" r:id="rId21" imgW="368280" imgH="17748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B7BFE204-6A32-4CF3-A808-860F4B5F0F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764967" y="1581704"/>
                        <a:ext cx="846137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4B99C5E2-8223-4499-9E08-5D7EDCCEE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94952"/>
              </p:ext>
            </p:extLst>
          </p:nvPr>
        </p:nvGraphicFramePr>
        <p:xfrm>
          <a:off x="7850188" y="3674923"/>
          <a:ext cx="698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3" imgW="304560" imgH="177480" progId="Equation.DSMT4">
                  <p:embed/>
                </p:oleObj>
              </mc:Choice>
              <mc:Fallback>
                <p:oleObj name="Equation" r:id="rId23" imgW="304560" imgH="17748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4B99C5E2-8223-4499-9E08-5D7EDCCEE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50188" y="3674923"/>
                        <a:ext cx="698500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4D07ADD4-BCC6-44A7-BCBA-28882F7AB0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163794"/>
              </p:ext>
            </p:extLst>
          </p:nvPr>
        </p:nvGraphicFramePr>
        <p:xfrm>
          <a:off x="7834602" y="2245195"/>
          <a:ext cx="698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4" imgW="304560" imgH="177480" progId="Equation.DSMT4">
                  <p:embed/>
                </p:oleObj>
              </mc:Choice>
              <mc:Fallback>
                <p:oleObj name="Equation" r:id="rId24" imgW="304560" imgH="17748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4D07ADD4-BCC6-44A7-BCBA-28882F7AB0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834602" y="2245195"/>
                        <a:ext cx="698500" cy="40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0491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Ex: Given that the number is divisible by 9, what is the value of 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romanLcParenR"/>
            </a:pPr>
            <a:r>
              <a:rPr lang="en-CA" dirty="0"/>
              <a:t>512A53</a:t>
            </a:r>
          </a:p>
          <a:p>
            <a:pPr marL="514350" indent="-514350">
              <a:buAutoNum type="romanLcParenR"/>
            </a:pPr>
            <a:endParaRPr lang="en-CA" dirty="0"/>
          </a:p>
          <a:p>
            <a:pPr marL="514350" indent="-514350">
              <a:buAutoNum type="romanLcParenR"/>
            </a:pPr>
            <a:endParaRPr lang="en-CA" dirty="0"/>
          </a:p>
          <a:p>
            <a:pPr marL="514350" indent="-514350">
              <a:buFont typeface="Wingdings"/>
              <a:buAutoNum type="romanLcParenR"/>
            </a:pPr>
            <a:r>
              <a:rPr lang="en-CA" dirty="0"/>
              <a:t>125AA701</a:t>
            </a:r>
          </a:p>
          <a:p>
            <a:pPr marL="514350" indent="-514350">
              <a:buAutoNum type="romanLcParenR"/>
            </a:pPr>
            <a:endParaRPr lang="en-CA" dirty="0"/>
          </a:p>
          <a:p>
            <a:pPr marL="514350" indent="-514350">
              <a:buAutoNum type="romanLcParenR"/>
            </a:pPr>
            <a:endParaRPr lang="en-CA" dirty="0"/>
          </a:p>
          <a:p>
            <a:pPr marL="514350" indent="-514350">
              <a:buFont typeface="Wingdings"/>
              <a:buAutoNum type="romanLcParenR"/>
            </a:pPr>
            <a:r>
              <a:rPr lang="en-CA" dirty="0"/>
              <a:t>10AAA0A</a:t>
            </a:r>
          </a:p>
          <a:p>
            <a:pPr marL="514350" indent="-514350">
              <a:buNone/>
            </a:pP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" y="194702"/>
            <a:ext cx="8491829" cy="108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7000"/>
            <a:ext cx="8299450" cy="1440543"/>
          </a:xfrm>
        </p:spPr>
        <p:txBody>
          <a:bodyPr>
            <a:normAutofit fontScale="90000"/>
          </a:bodyPr>
          <a:lstStyle/>
          <a:p>
            <a:r>
              <a:rPr lang="en-CA" dirty="0"/>
              <a:t>Ex: Take the numbers 0,1,1,1, 2, 3, 5, 5, and form a 8 digit number that will be divisible by all numbers from 2 to 15.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7888515" cy="5003800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Hint: last number must be zero </a:t>
            </a:r>
            <a:r>
              <a:rPr lang="en-CA" dirty="0">
                <a:sym typeface="Wingdings" pitchFamily="2" charset="2"/>
              </a:rPr>
              <a:t> divisible by 10</a:t>
            </a:r>
            <a:endParaRPr lang="en-CA" dirty="0"/>
          </a:p>
          <a:p>
            <a:r>
              <a:rPr lang="en-CA" dirty="0"/>
              <a:t>2</a:t>
            </a:r>
            <a:r>
              <a:rPr lang="en-CA" baseline="30000" dirty="0"/>
              <a:t>nd</a:t>
            </a:r>
            <a:r>
              <a:rPr lang="en-CA" dirty="0"/>
              <a:t> last digit must be 2</a:t>
            </a:r>
            <a:r>
              <a:rPr lang="en-CA" dirty="0">
                <a:sym typeface="Wingdings" pitchFamily="2" charset="2"/>
              </a:rPr>
              <a:t> 20, divisible by 4</a:t>
            </a:r>
          </a:p>
          <a:p>
            <a:r>
              <a:rPr lang="en-CA" dirty="0">
                <a:sym typeface="Wingdings" pitchFamily="2" charset="2"/>
              </a:rPr>
              <a:t>3</a:t>
            </a:r>
            <a:r>
              <a:rPr lang="en-CA" baseline="30000" dirty="0">
                <a:sym typeface="Wingdings" pitchFamily="2" charset="2"/>
              </a:rPr>
              <a:t>rd</a:t>
            </a:r>
            <a:r>
              <a:rPr lang="en-CA" dirty="0">
                <a:sym typeface="Wingdings" pitchFamily="2" charset="2"/>
              </a:rPr>
              <a:t> last digit must be 1 120, divisible by 8</a:t>
            </a:r>
          </a:p>
          <a:p>
            <a:endParaRPr lang="en-CA" dirty="0"/>
          </a:p>
          <a:p>
            <a:pPr>
              <a:buNone/>
            </a:pPr>
            <a:r>
              <a:rPr lang="en-CA" dirty="0"/>
              <a:t>              ___,  ___,  ___,  ___, ___,  </a:t>
            </a:r>
            <a:r>
              <a:rPr lang="en-CA" u="sng" dirty="0"/>
              <a:t>  1  </a:t>
            </a:r>
            <a:r>
              <a:rPr lang="en-CA" dirty="0"/>
              <a:t>,  </a:t>
            </a:r>
            <a:r>
              <a:rPr lang="en-CA" u="sng" dirty="0"/>
              <a:t>  2  </a:t>
            </a:r>
            <a:r>
              <a:rPr lang="en-CA" dirty="0"/>
              <a:t>,  </a:t>
            </a:r>
            <a:r>
              <a:rPr lang="en-CA" u="sng" dirty="0"/>
              <a:t>  0</a:t>
            </a:r>
          </a:p>
          <a:p>
            <a:r>
              <a:rPr lang="en-CA" dirty="0"/>
              <a:t>Remaining digits: 1, 1, 3, 5, 5</a:t>
            </a:r>
          </a:p>
          <a:p>
            <a:r>
              <a:rPr lang="en-CA" dirty="0"/>
              <a:t>Sum of Even digits minus ODD digits = 0 or multiple of 11</a:t>
            </a:r>
          </a:p>
          <a:p>
            <a:pPr lvl="1"/>
            <a:r>
              <a:rPr lang="en-CA" dirty="0"/>
              <a:t>Even digits:  3, 5		Odd digits: 1, 1, 5</a:t>
            </a:r>
          </a:p>
          <a:p>
            <a:pPr lvl="1"/>
            <a:endParaRPr lang="en-CA" dirty="0"/>
          </a:p>
          <a:p>
            <a:r>
              <a:rPr lang="en-CA" dirty="0"/>
              <a:t>Trial and Error: Use different combinations</a:t>
            </a:r>
          </a:p>
          <a:p>
            <a:pPr lvl="1"/>
            <a:r>
              <a:rPr lang="en-CA" dirty="0">
                <a:solidFill>
                  <a:srgbClr val="FF0000"/>
                </a:solidFill>
              </a:rPr>
              <a:t>1 3 1 5 </a:t>
            </a:r>
            <a:r>
              <a:rPr lang="en-CA" dirty="0" err="1">
                <a:solidFill>
                  <a:srgbClr val="FF0000"/>
                </a:solidFill>
              </a:rPr>
              <a:t>5</a:t>
            </a:r>
            <a:r>
              <a:rPr lang="en-CA" dirty="0"/>
              <a:t> 120			</a:t>
            </a:r>
            <a:r>
              <a:rPr lang="en-CA" dirty="0">
                <a:solidFill>
                  <a:srgbClr val="FF0000"/>
                </a:solidFill>
              </a:rPr>
              <a:t> 1 5 1 3 5</a:t>
            </a:r>
            <a:r>
              <a:rPr lang="en-CA" dirty="0"/>
              <a:t> 120 </a:t>
            </a:r>
            <a:br>
              <a:rPr lang="en-CA" dirty="0"/>
            </a:br>
            <a:endParaRPr lang="en-CA" dirty="0"/>
          </a:p>
          <a:p>
            <a:pPr lvl="1"/>
            <a:r>
              <a:rPr lang="en-CA" dirty="0">
                <a:solidFill>
                  <a:srgbClr val="FF0000"/>
                </a:solidFill>
              </a:rPr>
              <a:t>1 3 5 </a:t>
            </a:r>
            <a:r>
              <a:rPr lang="en-CA" dirty="0" err="1">
                <a:solidFill>
                  <a:srgbClr val="FF0000"/>
                </a:solidFill>
              </a:rPr>
              <a:t>5</a:t>
            </a:r>
            <a:r>
              <a:rPr lang="en-CA" dirty="0">
                <a:solidFill>
                  <a:srgbClr val="FF0000"/>
                </a:solidFill>
              </a:rPr>
              <a:t> 1</a:t>
            </a:r>
            <a:r>
              <a:rPr lang="en-CA" dirty="0"/>
              <a:t> 120			</a:t>
            </a:r>
            <a:r>
              <a:rPr lang="en-CA" dirty="0">
                <a:solidFill>
                  <a:srgbClr val="FF0000"/>
                </a:solidFill>
              </a:rPr>
              <a:t> 1 5 </a:t>
            </a:r>
            <a:r>
              <a:rPr lang="en-CA" dirty="0" err="1">
                <a:solidFill>
                  <a:srgbClr val="FF0000"/>
                </a:solidFill>
              </a:rPr>
              <a:t>5</a:t>
            </a:r>
            <a:r>
              <a:rPr lang="en-CA" dirty="0">
                <a:solidFill>
                  <a:srgbClr val="FF0000"/>
                </a:solidFill>
              </a:rPr>
              <a:t> 3 1</a:t>
            </a:r>
            <a:r>
              <a:rPr lang="en-CA" dirty="0"/>
              <a:t> 120 </a:t>
            </a:r>
            <a:br>
              <a:rPr lang="en-CA" dirty="0"/>
            </a:br>
            <a:endParaRPr lang="en-CA" dirty="0"/>
          </a:p>
          <a:p>
            <a:pPr lvl="1"/>
            <a:r>
              <a:rPr lang="en-CA" dirty="0">
                <a:solidFill>
                  <a:srgbClr val="FF0000"/>
                </a:solidFill>
              </a:rPr>
              <a:t>5 3 1 5 1</a:t>
            </a:r>
            <a:r>
              <a:rPr lang="en-CA" dirty="0"/>
              <a:t> 120			</a:t>
            </a:r>
            <a:r>
              <a:rPr lang="en-CA" dirty="0">
                <a:solidFill>
                  <a:srgbClr val="FF0000"/>
                </a:solidFill>
              </a:rPr>
              <a:t> 5 5 1 3 1</a:t>
            </a:r>
            <a:r>
              <a:rPr lang="en-CA" dirty="0"/>
              <a:t> 120</a:t>
            </a:r>
          </a:p>
          <a:p>
            <a:pPr lvl="1"/>
            <a:endParaRPr lang="en-CA" dirty="0"/>
          </a:p>
          <a:p>
            <a:r>
              <a:rPr lang="en-CA" dirty="0"/>
              <a:t>Answer 15135120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I) What is Divisibility: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“Divisibility” means that a number can be evenly distributed by another number</a:t>
            </a:r>
          </a:p>
          <a:p>
            <a:pPr>
              <a:buNone/>
            </a:pPr>
            <a:endParaRPr lang="en-CA" dirty="0"/>
          </a:p>
          <a:p>
            <a:pPr lvl="1"/>
            <a:r>
              <a:rPr lang="en-CA" dirty="0" err="1"/>
              <a:t>Ie</a:t>
            </a:r>
            <a:r>
              <a:rPr lang="en-CA" dirty="0"/>
              <a:t>: 10 is divisible by “2” and “5” because it can be evenly distributed into groups of either 2 or 5</a:t>
            </a:r>
          </a:p>
          <a:p>
            <a:pPr lvl="1"/>
            <a:endParaRPr lang="en-CA" dirty="0"/>
          </a:p>
          <a:p>
            <a:r>
              <a:rPr lang="en-CA" dirty="0"/>
              <a:t>A number is divisible by another number whenever it is a multiple of it  </a:t>
            </a:r>
          </a:p>
          <a:p>
            <a:pPr lvl="1"/>
            <a:r>
              <a:rPr lang="en-CA" dirty="0" err="1"/>
              <a:t>Ie</a:t>
            </a:r>
            <a:r>
              <a:rPr lang="en-CA" dirty="0"/>
              <a:t>: 10 is a multiple of “2” or “5”, therefore, it must be divisible by it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II) Divisibility Rules: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/>
          <a:lstStyle/>
          <a:p>
            <a:r>
              <a:rPr lang="en-CA" dirty="0"/>
              <a:t>The divisibility of certain numbers are easy to find</a:t>
            </a:r>
          </a:p>
          <a:p>
            <a:pPr lvl="1"/>
            <a:r>
              <a:rPr lang="en-CA" dirty="0" err="1"/>
              <a:t>ie</a:t>
            </a:r>
            <a:r>
              <a:rPr lang="en-CA" dirty="0"/>
              <a:t>: All numbers that are divisible by 2 must be “EVEN”!!</a:t>
            </a:r>
          </a:p>
          <a:p>
            <a:pPr lvl="1">
              <a:buNone/>
            </a:pPr>
            <a:r>
              <a:rPr lang="en-CA" dirty="0"/>
              <a:t>	{    </a:t>
            </a:r>
            <a:r>
              <a:rPr lang="en-CA" sz="3200" dirty="0">
                <a:solidFill>
                  <a:srgbClr val="FF0000"/>
                </a:solidFill>
              </a:rPr>
              <a:t>2 </a:t>
            </a:r>
            <a:r>
              <a:rPr lang="en-CA" dirty="0"/>
              <a:t>   :    2,   4,    6,    8,    10,    12,    14,    16 }</a:t>
            </a:r>
          </a:p>
          <a:p>
            <a:pPr lvl="1">
              <a:buNone/>
            </a:pPr>
            <a:endParaRPr lang="en-CA" dirty="0"/>
          </a:p>
          <a:p>
            <a:pPr lvl="1"/>
            <a:r>
              <a:rPr lang="en-CA" dirty="0" err="1"/>
              <a:t>ie</a:t>
            </a:r>
            <a:r>
              <a:rPr lang="en-CA" dirty="0"/>
              <a:t>: All numbers that are divisible by 5 must end with either “5” or “0”</a:t>
            </a:r>
            <a:br>
              <a:rPr lang="en-CA" dirty="0"/>
            </a:br>
            <a:r>
              <a:rPr lang="en-CA" dirty="0"/>
              <a:t> {    </a:t>
            </a:r>
            <a:r>
              <a:rPr lang="en-CA" sz="3200" dirty="0">
                <a:solidFill>
                  <a:srgbClr val="FF0000"/>
                </a:solidFill>
              </a:rPr>
              <a:t>5 </a:t>
            </a:r>
            <a:r>
              <a:rPr lang="en-CA" dirty="0"/>
              <a:t>   :   5,   10,    15,    20,    25,    30,    35,    40 }</a:t>
            </a:r>
            <a:br>
              <a:rPr lang="en-CA" dirty="0"/>
            </a:br>
            <a:endParaRPr lang="en-CA" dirty="0"/>
          </a:p>
          <a:p>
            <a:pPr lvl="1"/>
            <a:r>
              <a:rPr lang="en-CA" dirty="0" err="1"/>
              <a:t>Ie</a:t>
            </a:r>
            <a:r>
              <a:rPr lang="en-CA" dirty="0"/>
              <a:t>: all numbers divisible by 10 must end with zero!</a:t>
            </a:r>
          </a:p>
          <a:p>
            <a:pPr lvl="1">
              <a:buNone/>
            </a:pPr>
            <a:r>
              <a:rPr lang="en-CA" dirty="0"/>
              <a:t>	 {   </a:t>
            </a:r>
            <a:r>
              <a:rPr lang="en-CA" sz="3200" dirty="0">
                <a:solidFill>
                  <a:srgbClr val="FF0000"/>
                </a:solidFill>
              </a:rPr>
              <a:t>10</a:t>
            </a:r>
            <a:r>
              <a:rPr lang="en-CA" dirty="0"/>
              <a:t>    :   10,   20,    30,    40,    50,    60,    70,    80 }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en-CA" dirty="0"/>
              <a:t>Divisible by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7467600" cy="4873752"/>
          </a:xfrm>
        </p:spPr>
        <p:txBody>
          <a:bodyPr/>
          <a:lstStyle/>
          <a:p>
            <a:r>
              <a:rPr lang="en-CA" dirty="0"/>
              <a:t>Numbers divisible by 3:</a:t>
            </a:r>
          </a:p>
          <a:p>
            <a:pPr lvl="1"/>
            <a:r>
              <a:rPr lang="en-CA" dirty="0"/>
              <a:t>Take the sum of all the digits</a:t>
            </a:r>
          </a:p>
          <a:p>
            <a:pPr lvl="1"/>
            <a:r>
              <a:rPr lang="en-CA" dirty="0"/>
              <a:t>If the sum is a multiple of 3, then the original number will be divisible by 3</a:t>
            </a:r>
          </a:p>
          <a:p>
            <a:pPr lvl="1">
              <a:buNone/>
            </a:pPr>
            <a:r>
              <a:rPr lang="en-CA" dirty="0" err="1"/>
              <a:t>ie</a:t>
            </a:r>
            <a:r>
              <a:rPr lang="en-CA" dirty="0"/>
              <a:t>:  Check if   1220001141  is divisible by 3</a:t>
            </a:r>
          </a:p>
          <a:p>
            <a:pPr lvl="1">
              <a:buNone/>
            </a:pPr>
            <a:endParaRPr lang="en-CA" dirty="0"/>
          </a:p>
          <a:p>
            <a:pPr lvl="1">
              <a:buNone/>
            </a:pPr>
            <a:endParaRPr lang="en-CA" dirty="0"/>
          </a:p>
          <a:p>
            <a:r>
              <a:rPr lang="en-CA" dirty="0"/>
              <a:t>Numbers divisible by 4:</a:t>
            </a:r>
          </a:p>
          <a:p>
            <a:pPr lvl="1"/>
            <a:r>
              <a:rPr lang="en-CA" dirty="0"/>
              <a:t>Take the number formed by the last 2 digits</a:t>
            </a:r>
          </a:p>
          <a:p>
            <a:pPr lvl="1"/>
            <a:r>
              <a:rPr lang="en-CA" dirty="0"/>
              <a:t>If number is divisible by 4, then the </a:t>
            </a:r>
            <a:r>
              <a:rPr lang="en-CA" dirty="0" err="1"/>
              <a:t>orginal</a:t>
            </a:r>
            <a:r>
              <a:rPr lang="en-CA" dirty="0"/>
              <a:t> number will be divisible by 4</a:t>
            </a:r>
          </a:p>
          <a:p>
            <a:pPr lvl="1">
              <a:buNone/>
            </a:pPr>
            <a:r>
              <a:rPr lang="en-CA" dirty="0" err="1"/>
              <a:t>ie</a:t>
            </a:r>
            <a:r>
              <a:rPr lang="en-CA" dirty="0"/>
              <a:t>:  Check if   1227824  is divisible by 4</a:t>
            </a:r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5348" y="2915552"/>
          <a:ext cx="4127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90440" imgH="164880" progId="Equation.DSMT4">
                  <p:embed/>
                </p:oleObj>
              </mc:Choice>
              <mc:Fallback>
                <p:oleObj name="Equation" r:id="rId4" imgW="190440" imgH="1648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348" y="2915552"/>
                        <a:ext cx="412750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911884" y="2915552"/>
          <a:ext cx="3322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536480" imgH="164880" progId="Equation.DSMT4">
                  <p:embed/>
                </p:oleObj>
              </mc:Choice>
              <mc:Fallback>
                <p:oleObj name="Equation" r:id="rId6" imgW="1536480" imgH="16488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884" y="2915552"/>
                        <a:ext cx="3322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38710" y="2783801"/>
            <a:ext cx="40382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Since 12 is a multiple of 3 then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1220001141 is divisible by 3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82673" y="5572140"/>
          <a:ext cx="13176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609480" imgH="177480" progId="Equation.DSMT4">
                  <p:embed/>
                </p:oleObj>
              </mc:Choice>
              <mc:Fallback>
                <p:oleObj name="Equation" r:id="rId8" imgW="609480" imgH="17748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73" y="5572140"/>
                        <a:ext cx="13176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2042642" y="5500702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2944590" y="5534260"/>
            <a:ext cx="35958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24 is a multiple of 4 then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1227824 is divisible by 4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10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7345B-8619-4B68-91A7-22C5FD6A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9912"/>
          </a:xfrm>
        </p:spPr>
        <p:txBody>
          <a:bodyPr/>
          <a:lstStyle/>
          <a:p>
            <a:r>
              <a:rPr lang="en-CA" dirty="0"/>
              <a:t>Proof For Divisibility of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C6BFB-0863-4BAF-9ED3-C783D3C38A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0500" y="844550"/>
            <a:ext cx="8432800" cy="952500"/>
          </a:xfrm>
        </p:spPr>
        <p:txBody>
          <a:bodyPr/>
          <a:lstStyle/>
          <a:p>
            <a:r>
              <a:rPr lang="en-CA" dirty="0"/>
              <a:t>Suppose you have a 5 digit number: ABCDE, where each letter represents a digit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8B1D97B-96DC-4E50-B014-F0355B4656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210091"/>
              </p:ext>
            </p:extLst>
          </p:nvPr>
        </p:nvGraphicFramePr>
        <p:xfrm>
          <a:off x="190500" y="1797050"/>
          <a:ext cx="6591301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3047760" imgH="177480" progId="Equation.DSMT4">
                  <p:embed/>
                </p:oleObj>
              </mc:Choice>
              <mc:Fallback>
                <p:oleObj name="Equation" r:id="rId4" imgW="304776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8B1D97B-96DC-4E50-B014-F0355B4656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1797050"/>
                        <a:ext cx="6591301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07843F-AC44-43F0-AD4C-F0B24645221F}"/>
              </a:ext>
            </a:extLst>
          </p:cNvPr>
          <p:cNvSpPr txBox="1"/>
          <p:nvPr/>
        </p:nvSpPr>
        <p:spPr>
          <a:xfrm>
            <a:off x="464785" y="4755439"/>
            <a:ext cx="41072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Split each number as a sum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of a multiple of 3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5F20A1F-5296-45ED-B8BD-95464ACB6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085142"/>
              </p:ext>
            </p:extLst>
          </p:nvPr>
        </p:nvGraphicFramePr>
        <p:xfrm>
          <a:off x="190500" y="2281238"/>
          <a:ext cx="568642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628720" imgH="177480" progId="Equation.DSMT4">
                  <p:embed/>
                </p:oleObj>
              </mc:Choice>
              <mc:Fallback>
                <p:oleObj name="Equation" r:id="rId6" imgW="262872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5F20A1F-5296-45ED-B8BD-95464ACB6F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2281238"/>
                        <a:ext cx="5686425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1AE5736-0972-4FC6-8577-AC4E8C841A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543650"/>
              </p:ext>
            </p:extLst>
          </p:nvPr>
        </p:nvGraphicFramePr>
        <p:xfrm>
          <a:off x="5876925" y="2281237"/>
          <a:ext cx="26638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231560" imgH="177480" progId="Equation.DSMT4">
                  <p:embed/>
                </p:oleObj>
              </mc:Choice>
              <mc:Fallback>
                <p:oleObj name="Equation" r:id="rId8" imgW="123156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1AE5736-0972-4FC6-8577-AC4E8C841A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2281237"/>
                        <a:ext cx="26638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1E66958-DA39-4994-9DA5-601AA4D00D3E}"/>
              </a:ext>
            </a:extLst>
          </p:cNvPr>
          <p:cNvSpPr txBox="1"/>
          <p:nvPr/>
        </p:nvSpPr>
        <p:spPr>
          <a:xfrm>
            <a:off x="318118" y="5420457"/>
            <a:ext cx="44005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The first half is a multiple of 3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678B1CB-88B1-46CD-89B2-7547DF0D85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868502"/>
              </p:ext>
            </p:extLst>
          </p:nvPr>
        </p:nvGraphicFramePr>
        <p:xfrm>
          <a:off x="147020" y="2779568"/>
          <a:ext cx="609758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2819160" imgH="253800" progId="Equation.DSMT4">
                  <p:embed/>
                </p:oleObj>
              </mc:Choice>
              <mc:Fallback>
                <p:oleObj name="Equation" r:id="rId10" imgW="2819160" imgH="253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678B1CB-88B1-46CD-89B2-7547DF0D85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20" y="2779568"/>
                        <a:ext cx="6097587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E3F5B58-4E1F-4C72-9D41-E01FD61348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739209"/>
              </p:ext>
            </p:extLst>
          </p:nvPr>
        </p:nvGraphicFramePr>
        <p:xfrm>
          <a:off x="6154016" y="2839731"/>
          <a:ext cx="26638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231560" imgH="177480" progId="Equation.DSMT4">
                  <p:embed/>
                </p:oleObj>
              </mc:Choice>
              <mc:Fallback>
                <p:oleObj name="Equation" r:id="rId12" imgW="123156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E3F5B58-4E1F-4C72-9D41-E01FD61348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016" y="2839731"/>
                        <a:ext cx="2663825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ight Brace 11">
            <a:extLst>
              <a:ext uri="{FF2B5EF4-FFF2-40B4-BE49-F238E27FC236}">
                <a16:creationId xmlns:a16="http://schemas.microsoft.com/office/drawing/2014/main" id="{BF4FA74F-044F-4CD1-A0B5-FBEA92BC4166}"/>
              </a:ext>
            </a:extLst>
          </p:cNvPr>
          <p:cNvSpPr/>
          <p:nvPr/>
        </p:nvSpPr>
        <p:spPr>
          <a:xfrm rot="5400000">
            <a:off x="3561452" y="1325832"/>
            <a:ext cx="523728" cy="4243439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53AA26-A8E0-418F-BBFE-4FC9BE52C2B2}"/>
              </a:ext>
            </a:extLst>
          </p:cNvPr>
          <p:cNvSpPr txBox="1"/>
          <p:nvPr/>
        </p:nvSpPr>
        <p:spPr>
          <a:xfrm>
            <a:off x="2351611" y="3746203"/>
            <a:ext cx="26500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This part must be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 divisible by 3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548D0C1D-9371-4206-A1F4-D6E9A647CBF8}"/>
              </a:ext>
            </a:extLst>
          </p:cNvPr>
          <p:cNvSpPr/>
          <p:nvPr/>
        </p:nvSpPr>
        <p:spPr>
          <a:xfrm rot="5400000">
            <a:off x="7249522" y="1950976"/>
            <a:ext cx="385762" cy="2663827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D70986-B0F8-4121-86DA-496BAEC52C2C}"/>
              </a:ext>
            </a:extLst>
          </p:cNvPr>
          <p:cNvSpPr txBox="1"/>
          <p:nvPr/>
        </p:nvSpPr>
        <p:spPr>
          <a:xfrm>
            <a:off x="5414957" y="3498169"/>
            <a:ext cx="347242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If this part is also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a multiple of 3, then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ABCDE is divisible by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7D9369-E4EE-4F72-AD90-994C0CF94D3E}"/>
              </a:ext>
            </a:extLst>
          </p:cNvPr>
          <p:cNvSpPr txBox="1"/>
          <p:nvPr/>
        </p:nvSpPr>
        <p:spPr>
          <a:xfrm>
            <a:off x="108792" y="6050836"/>
            <a:ext cx="81644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NOTE: if you add two numbers &amp; both are multiples of 3,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the sum will also be a multiple of 3</a:t>
            </a:r>
          </a:p>
        </p:txBody>
      </p:sp>
    </p:spTree>
    <p:extLst>
      <p:ext uri="{BB962C8B-B14F-4D97-AF65-F5344CB8AC3E}">
        <p14:creationId xmlns:p14="http://schemas.microsoft.com/office/powerpoint/2010/main" val="407175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BF2F-EACE-464E-B75B-5D00E844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92137"/>
          </a:xfrm>
        </p:spPr>
        <p:txBody>
          <a:bodyPr/>
          <a:lstStyle/>
          <a:p>
            <a:r>
              <a:rPr lang="en-CA" dirty="0"/>
              <a:t>Proof for Divisibility for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AD74B-345D-4F48-9731-66153E6EAE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0024" y="830262"/>
            <a:ext cx="8162925" cy="592137"/>
          </a:xfrm>
        </p:spPr>
        <p:txBody>
          <a:bodyPr/>
          <a:lstStyle/>
          <a:p>
            <a:r>
              <a:rPr lang="en-CA" dirty="0"/>
              <a:t>Again, begin with a five digit number ABCDE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A91FA6-B08B-4FB8-A89F-444D17D90A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516546"/>
              </p:ext>
            </p:extLst>
          </p:nvPr>
        </p:nvGraphicFramePr>
        <p:xfrm>
          <a:off x="200024" y="1501775"/>
          <a:ext cx="6591301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3047760" imgH="177480" progId="Equation.DSMT4">
                  <p:embed/>
                </p:oleObj>
              </mc:Choice>
              <mc:Fallback>
                <p:oleObj name="Equation" r:id="rId4" imgW="304776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6A91FA6-B08B-4FB8-A89F-444D17D90A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4" y="1501775"/>
                        <a:ext cx="6591301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>
            <a:extLst>
              <a:ext uri="{FF2B5EF4-FFF2-40B4-BE49-F238E27FC236}">
                <a16:creationId xmlns:a16="http://schemas.microsoft.com/office/drawing/2014/main" id="{81228D09-A77D-46DC-BD95-8E883AAF21B7}"/>
              </a:ext>
            </a:extLst>
          </p:cNvPr>
          <p:cNvSpPr/>
          <p:nvPr/>
        </p:nvSpPr>
        <p:spPr>
          <a:xfrm rot="5400000">
            <a:off x="3320154" y="200146"/>
            <a:ext cx="385763" cy="3565728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B60566-624C-414B-8082-66527D593FA5}"/>
              </a:ext>
            </a:extLst>
          </p:cNvPr>
          <p:cNvSpPr txBox="1"/>
          <p:nvPr/>
        </p:nvSpPr>
        <p:spPr>
          <a:xfrm>
            <a:off x="2283500" y="2094913"/>
            <a:ext cx="27270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This part must be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a multiple of 4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6E579A6-C6D9-409B-8775-07B74CCC98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01302"/>
              </p:ext>
            </p:extLst>
          </p:nvPr>
        </p:nvGraphicFramePr>
        <p:xfrm>
          <a:off x="109538" y="2876550"/>
          <a:ext cx="54102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501640" imgH="253800" progId="Equation.DSMT4">
                  <p:embed/>
                </p:oleObj>
              </mc:Choice>
              <mc:Fallback>
                <p:oleObj name="Equation" r:id="rId6" imgW="25016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6E579A6-C6D9-409B-8775-07B74CCC98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2876550"/>
                        <a:ext cx="541020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585EF29-6827-4F29-8B89-B791582687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419364"/>
              </p:ext>
            </p:extLst>
          </p:nvPr>
        </p:nvGraphicFramePr>
        <p:xfrm>
          <a:off x="5538788" y="2940844"/>
          <a:ext cx="12906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596880" imgH="177480" progId="Equation.DSMT4">
                  <p:embed/>
                </p:oleObj>
              </mc:Choice>
              <mc:Fallback>
                <p:oleObj name="Equation" r:id="rId8" imgW="59688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585EF29-6827-4F29-8B89-B791582687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788" y="2940844"/>
                        <a:ext cx="1290637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2B14E7B9-D4C2-410D-889F-87AEAB49B80C}"/>
              </a:ext>
            </a:extLst>
          </p:cNvPr>
          <p:cNvSpPr/>
          <p:nvPr/>
        </p:nvSpPr>
        <p:spPr>
          <a:xfrm rot="5400000">
            <a:off x="6044347" y="2694839"/>
            <a:ext cx="260465" cy="1309687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AAEC18-ABED-4B65-B797-450FFB813D05}"/>
              </a:ext>
            </a:extLst>
          </p:cNvPr>
          <p:cNvSpPr txBox="1"/>
          <p:nvPr/>
        </p:nvSpPr>
        <p:spPr>
          <a:xfrm>
            <a:off x="3613629" y="3525619"/>
            <a:ext cx="512191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This is a two digit number.</a:t>
            </a:r>
          </a:p>
          <a:p>
            <a:pPr algn="ctr"/>
            <a:r>
              <a:rPr lang="en-CA" sz="2100" b="1" dirty="0">
                <a:solidFill>
                  <a:srgbClr val="FF0000"/>
                </a:solidFill>
              </a:rPr>
              <a:t>So if this part is also a multiple of 4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ABCDE is divisible by 4</a:t>
            </a:r>
          </a:p>
        </p:txBody>
      </p:sp>
    </p:spTree>
    <p:extLst>
      <p:ext uri="{BB962C8B-B14F-4D97-AF65-F5344CB8AC3E}">
        <p14:creationId xmlns:p14="http://schemas.microsoft.com/office/powerpoint/2010/main" val="129460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en-CA" dirty="0"/>
              <a:t>Divisible by 6, 8  and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7" y="857232"/>
            <a:ext cx="8220785" cy="4873752"/>
          </a:xfrm>
        </p:spPr>
        <p:txBody>
          <a:bodyPr>
            <a:normAutofit lnSpcReduction="10000"/>
          </a:bodyPr>
          <a:lstStyle/>
          <a:p>
            <a:r>
              <a:rPr lang="en-CA" dirty="0"/>
              <a:t>Numbers divisible by 6:</a:t>
            </a:r>
          </a:p>
          <a:p>
            <a:pPr lvl="1"/>
            <a:r>
              <a:rPr lang="en-CA" sz="2000" dirty="0"/>
              <a:t>If a number is divisible by 2 and 3 then it will be divisible by 6</a:t>
            </a:r>
          </a:p>
          <a:p>
            <a:pPr lvl="1"/>
            <a:endParaRPr lang="en-CA" sz="1300" dirty="0"/>
          </a:p>
          <a:p>
            <a:r>
              <a:rPr lang="en-CA" dirty="0"/>
              <a:t>Numbers divisible by 8:</a:t>
            </a:r>
          </a:p>
          <a:p>
            <a:pPr lvl="1"/>
            <a:r>
              <a:rPr lang="en-CA" sz="2000" dirty="0"/>
              <a:t>Take the number formed by the last 3 digits</a:t>
            </a:r>
          </a:p>
          <a:p>
            <a:pPr lvl="1"/>
            <a:r>
              <a:rPr lang="en-CA" sz="2000" dirty="0"/>
              <a:t>If the number is divisible by 8, then the original number will be divisible by 8</a:t>
            </a:r>
          </a:p>
          <a:p>
            <a:pPr lvl="1">
              <a:buNone/>
            </a:pPr>
            <a:endParaRPr lang="en-CA" sz="1200" dirty="0"/>
          </a:p>
          <a:p>
            <a:pPr lvl="1">
              <a:buNone/>
            </a:pPr>
            <a:endParaRPr lang="en-CA" sz="1200" dirty="0"/>
          </a:p>
          <a:p>
            <a:pPr lvl="1">
              <a:buNone/>
            </a:pPr>
            <a:endParaRPr lang="en-CA" sz="1200" dirty="0"/>
          </a:p>
          <a:p>
            <a:pPr lvl="1">
              <a:buNone/>
            </a:pPr>
            <a:endParaRPr lang="en-CA" sz="1200" dirty="0"/>
          </a:p>
          <a:p>
            <a:r>
              <a:rPr lang="en-CA" dirty="0"/>
              <a:t>Numbers divisible by 9:</a:t>
            </a:r>
          </a:p>
          <a:p>
            <a:pPr lvl="1"/>
            <a:r>
              <a:rPr lang="en-CA" dirty="0"/>
              <a:t>Take the sum of  all the digits</a:t>
            </a:r>
          </a:p>
          <a:p>
            <a:pPr lvl="1"/>
            <a:r>
              <a:rPr lang="en-CA" dirty="0"/>
              <a:t>If the sum is a multiple of 9, then the original number will be divisible by 9</a:t>
            </a:r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31961" y="5905047"/>
          <a:ext cx="468313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15640" imgH="177480" progId="Equation.DSMT4">
                  <p:embed/>
                </p:oleObj>
              </mc:Choice>
              <mc:Fallback>
                <p:oleObj name="Equation" r:id="rId4" imgW="21564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961" y="5905047"/>
                        <a:ext cx="468313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7645" y="5893254"/>
          <a:ext cx="29654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371600" imgH="177480" progId="Equation.DSMT4">
                  <p:embed/>
                </p:oleObj>
              </mc:Choice>
              <mc:Fallback>
                <p:oleObj name="Equation" r:id="rId6" imgW="1371600" imgH="17748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45" y="5893254"/>
                        <a:ext cx="29654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56542" y="5672140"/>
            <a:ext cx="39052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Since 27 is a multiple of 9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59643 is divisible by 9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48719" y="3380483"/>
          <a:ext cx="13176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609480" imgH="177480" progId="Equation.DSMT4">
                  <p:embed/>
                </p:oleObj>
              </mc:Choice>
              <mc:Fallback>
                <p:oleObj name="Equation" r:id="rId8" imgW="609480" imgH="17748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8719" y="3380483"/>
                        <a:ext cx="13176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2423886" y="3309045"/>
            <a:ext cx="61343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3234876" y="3182949"/>
            <a:ext cx="37497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824 is a multiple of 8 then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1227824 is divisible by 8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46800" y="5540149"/>
          <a:ext cx="9604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444240" imgH="177480" progId="Equation.DSMT4">
                  <p:embed/>
                </p:oleObj>
              </mc:Choice>
              <mc:Fallback>
                <p:oleObj name="Equation" r:id="rId10" imgW="444240" imgH="17748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00" y="5540149"/>
                        <a:ext cx="9604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12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276"/>
          </a:xfrm>
        </p:spPr>
        <p:txBody>
          <a:bodyPr/>
          <a:lstStyle/>
          <a:p>
            <a:r>
              <a:rPr lang="en-CA" dirty="0"/>
              <a:t>Divisible by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542" y="1121228"/>
            <a:ext cx="8222343" cy="2071915"/>
          </a:xfrm>
        </p:spPr>
        <p:txBody>
          <a:bodyPr>
            <a:normAutofit/>
          </a:bodyPr>
          <a:lstStyle/>
          <a:p>
            <a:r>
              <a:rPr lang="en-CA" sz="2200" dirty="0"/>
              <a:t>Take the sum of all the digits in the even positions</a:t>
            </a:r>
          </a:p>
          <a:p>
            <a:r>
              <a:rPr lang="en-CA" sz="2200" dirty="0"/>
              <a:t>Take the sum of all the digits in the odd positions</a:t>
            </a:r>
          </a:p>
          <a:p>
            <a:r>
              <a:rPr lang="en-CA" sz="2200" dirty="0"/>
              <a:t>Subtract the two sums</a:t>
            </a:r>
          </a:p>
          <a:p>
            <a:r>
              <a:rPr lang="en-CA" sz="2200" dirty="0"/>
              <a:t>If the difference is either zero or a multiple of 11, then the original number will be divisible by 11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35574" y="3234645"/>
          <a:ext cx="24284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520560" imgH="177480" progId="Equation.DSMT4">
                  <p:embed/>
                </p:oleObj>
              </mc:Choice>
              <mc:Fallback>
                <p:oleObj name="Equation" r:id="rId4" imgW="52056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574" y="3234645"/>
                        <a:ext cx="242842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6054" y="3817263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EVEN: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940845" y="3742646"/>
          <a:ext cx="5921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26720" imgH="164880" progId="Equation.DSMT4">
                  <p:embed/>
                </p:oleObj>
              </mc:Choice>
              <mc:Fallback>
                <p:oleObj name="Equation" r:id="rId6" imgW="126720" imgH="16488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845" y="3742646"/>
                        <a:ext cx="5921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723016" y="3724275"/>
          <a:ext cx="592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3016" y="3724275"/>
                        <a:ext cx="5921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504509" y="3736979"/>
          <a:ext cx="592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4509" y="3736979"/>
                        <a:ext cx="5921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120230" y="3749449"/>
          <a:ext cx="14208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304560" imgH="177480" progId="Equation.DSMT4">
                  <p:embed/>
                </p:oleObj>
              </mc:Choice>
              <mc:Fallback>
                <p:oleObj name="Equation" r:id="rId12" imgW="304560" imgH="17748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0230" y="3749449"/>
                        <a:ext cx="142081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426" y="449216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</a:rPr>
              <a:t>ODD: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1465943" y="4107543"/>
            <a:ext cx="638628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2242445" y="4114803"/>
            <a:ext cx="638628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2989919" y="4107549"/>
            <a:ext cx="638628" cy="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1621064" y="4438650"/>
          <a:ext cx="4730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101520" imgH="164880" progId="Equation.DSMT4">
                  <p:embed/>
                </p:oleObj>
              </mc:Choice>
              <mc:Fallback>
                <p:oleObj name="Equation" r:id="rId14" imgW="101520" imgH="16488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064" y="4438650"/>
                        <a:ext cx="4730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328875" y="4419137"/>
          <a:ext cx="592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26720" imgH="177480" progId="Equation.DSMT4">
                  <p:embed/>
                </p:oleObj>
              </mc:Choice>
              <mc:Fallback>
                <p:oleObj name="Equation" r:id="rId16" imgW="126720" imgH="177480" progId="Equation.DSMT4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75" y="4419137"/>
                        <a:ext cx="5921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111512" y="4431837"/>
          <a:ext cx="5921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126720" imgH="177480" progId="Equation.DSMT4">
                  <p:embed/>
                </p:oleObj>
              </mc:Choice>
              <mc:Fallback>
                <p:oleObj name="Equation" r:id="rId18" imgW="126720" imgH="177480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12" y="4431837"/>
                        <a:ext cx="59213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132267" y="4444537"/>
          <a:ext cx="142081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304560" imgH="177480" progId="Equation.DSMT4">
                  <p:embed/>
                </p:oleObj>
              </mc:Choice>
              <mc:Fallback>
                <p:oleObj name="Equation" r:id="rId20" imgW="304560" imgH="177480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267" y="4444537"/>
                        <a:ext cx="1420812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98286" y="5167085"/>
            <a:ext cx="58464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b="1" dirty="0">
                <a:solidFill>
                  <a:srgbClr val="FF0000"/>
                </a:solidFill>
              </a:rPr>
              <a:t>The difference of the two sums is ZERO,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146069 is divisible by 11</a:t>
            </a:r>
          </a:p>
        </p:txBody>
      </p:sp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6465203" y="4066721"/>
          <a:ext cx="1735370" cy="432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723600" imgH="177480" progId="Equation.DSMT4">
                  <p:embed/>
                </p:oleObj>
              </mc:Choice>
              <mc:Fallback>
                <p:oleObj name="Equation" r:id="rId22" imgW="723600" imgH="177480" progId="Equation.DSMT4">
                  <p:embed/>
                  <p:pic>
                    <p:nvPicPr>
                      <p:cNvPr id="41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203" y="4066721"/>
                        <a:ext cx="1735370" cy="432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flipV="1">
            <a:off x="5348490" y="4325257"/>
            <a:ext cx="1095853" cy="355607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312204" y="3976922"/>
            <a:ext cx="1117625" cy="290278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24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0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46BA-4D61-4D81-9328-13B40AB8B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28926"/>
          </a:xfrm>
        </p:spPr>
        <p:txBody>
          <a:bodyPr>
            <a:normAutofit fontScale="90000"/>
          </a:bodyPr>
          <a:lstStyle/>
          <a:p>
            <a:r>
              <a:rPr lang="en-CA" dirty="0"/>
              <a:t>Divisibility Proof for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AA60B-BF6C-4041-9164-9EC8AE49233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803564"/>
            <a:ext cx="8208818" cy="1510145"/>
          </a:xfrm>
        </p:spPr>
        <p:txBody>
          <a:bodyPr>
            <a:normAutofit/>
          </a:bodyPr>
          <a:lstStyle/>
          <a:p>
            <a:r>
              <a:rPr lang="en-CA" dirty="0"/>
              <a:t>Suppose you have a 6 digit number: ABCDEF</a:t>
            </a:r>
          </a:p>
          <a:p>
            <a:r>
              <a:rPr lang="en-CA" dirty="0"/>
              <a:t>“A, C, E” are the digits in the even spots</a:t>
            </a:r>
          </a:p>
          <a:p>
            <a:r>
              <a:rPr lang="en-CA" dirty="0"/>
              <a:t>“B, D, and F” are the digits in the odd spots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C7E0829-CF5F-4F81-8560-8580B8321B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714452"/>
              </p:ext>
            </p:extLst>
          </p:nvPr>
        </p:nvGraphicFramePr>
        <p:xfrm>
          <a:off x="235527" y="2225531"/>
          <a:ext cx="8575964" cy="430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4063680" imgH="203040" progId="Equation.DSMT4">
                  <p:embed/>
                </p:oleObj>
              </mc:Choice>
              <mc:Fallback>
                <p:oleObj name="Equation" r:id="rId4" imgW="406368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C7E0829-CF5F-4F81-8560-8580B8321B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27" y="2225531"/>
                        <a:ext cx="8575964" cy="430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2CBB5D3-6FDE-4C6F-BBAF-81FDBD8BC7BA}"/>
              </a:ext>
            </a:extLst>
          </p:cNvPr>
          <p:cNvSpPr txBox="1"/>
          <p:nvPr/>
        </p:nvSpPr>
        <p:spPr>
          <a:xfrm>
            <a:off x="62347" y="3865429"/>
            <a:ext cx="29899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These are the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 coefficients of ACE: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1B5F83D-7BF7-412B-9ED1-B7E21AF8F3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042242"/>
              </p:ext>
            </p:extLst>
          </p:nvPr>
        </p:nvGraphicFramePr>
        <p:xfrm>
          <a:off x="200890" y="4628861"/>
          <a:ext cx="12319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583920" imgH="672840" progId="Equation.DSMT4">
                  <p:embed/>
                </p:oleObj>
              </mc:Choice>
              <mc:Fallback>
                <p:oleObj name="Equation" r:id="rId6" imgW="583920" imgH="6728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1B5F83D-7BF7-412B-9ED1-B7E21AF8F3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90" y="4628861"/>
                        <a:ext cx="1231900" cy="1425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5FE07AB-A12C-4BB9-B8CF-D65EA3F223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53538"/>
              </p:ext>
            </p:extLst>
          </p:nvPr>
        </p:nvGraphicFramePr>
        <p:xfrm>
          <a:off x="1412009" y="4628861"/>
          <a:ext cx="18748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888840" imgH="203040" progId="Equation.DSMT4">
                  <p:embed/>
                </p:oleObj>
              </mc:Choice>
              <mc:Fallback>
                <p:oleObj name="Equation" r:id="rId8" imgW="88884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5FE07AB-A12C-4BB9-B8CF-D65EA3F223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009" y="4628861"/>
                        <a:ext cx="1874838" cy="430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A6CFEE7-6146-4A98-A1BD-126271779D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657303"/>
              </p:ext>
            </p:extLst>
          </p:nvPr>
        </p:nvGraphicFramePr>
        <p:xfrm>
          <a:off x="995218" y="5150807"/>
          <a:ext cx="150018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711000" imgH="203040" progId="Equation.DSMT4">
                  <p:embed/>
                </p:oleObj>
              </mc:Choice>
              <mc:Fallback>
                <p:oleObj name="Equation" r:id="rId10" imgW="71100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A6CFEE7-6146-4A98-A1BD-126271779D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218" y="5150807"/>
                        <a:ext cx="1500188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E9A26F1-7017-40DB-93FC-F6AE4BD42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283025"/>
              </p:ext>
            </p:extLst>
          </p:nvPr>
        </p:nvGraphicFramePr>
        <p:xfrm>
          <a:off x="598487" y="5679679"/>
          <a:ext cx="107156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507960" imgH="164880" progId="Equation.DSMT4">
                  <p:embed/>
                </p:oleObj>
              </mc:Choice>
              <mc:Fallback>
                <p:oleObj name="Equation" r:id="rId12" imgW="507960" imgH="164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E9A26F1-7017-40DB-93FC-F6AE4BD42E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7" y="5679679"/>
                        <a:ext cx="1071562" cy="350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757CEF5-393E-4F0B-90BE-CF200ABCAC29}"/>
              </a:ext>
            </a:extLst>
          </p:cNvPr>
          <p:cNvSpPr txBox="1"/>
          <p:nvPr/>
        </p:nvSpPr>
        <p:spPr>
          <a:xfrm>
            <a:off x="62347" y="6102964"/>
            <a:ext cx="36760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If you add 1 to them they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 become a multiple of 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C73F6C-98F0-4C73-B452-3A77038171CE}"/>
              </a:ext>
            </a:extLst>
          </p:cNvPr>
          <p:cNvSpPr txBox="1"/>
          <p:nvPr/>
        </p:nvSpPr>
        <p:spPr>
          <a:xfrm>
            <a:off x="4130339" y="3881801"/>
            <a:ext cx="30011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These are the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 coefficients of BDF: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AE9C1D9-C495-4FAF-9CF8-B803DAE40C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44211"/>
              </p:ext>
            </p:extLst>
          </p:nvPr>
        </p:nvGraphicFramePr>
        <p:xfrm>
          <a:off x="4368800" y="4645025"/>
          <a:ext cx="10445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495000" imgH="672840" progId="Equation.DSMT4">
                  <p:embed/>
                </p:oleObj>
              </mc:Choice>
              <mc:Fallback>
                <p:oleObj name="Equation" r:id="rId14" imgW="495000" imgH="6728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0AE9C1D9-C495-4FAF-9CF8-B803DAE40C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4645025"/>
                        <a:ext cx="1044575" cy="1425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97FA52B-2F82-4AE1-9C6A-D32C671A24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921098"/>
              </p:ext>
            </p:extLst>
          </p:nvPr>
        </p:nvGraphicFramePr>
        <p:xfrm>
          <a:off x="5412366" y="4645025"/>
          <a:ext cx="15795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749160" imgH="203040" progId="Equation.DSMT4">
                  <p:embed/>
                </p:oleObj>
              </mc:Choice>
              <mc:Fallback>
                <p:oleObj name="Equation" r:id="rId16" imgW="749160" imgH="2030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97FA52B-2F82-4AE1-9C6A-D32C671A24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66" y="4645025"/>
                        <a:ext cx="1579562" cy="430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DF5E4523-6763-4D53-9489-08AAA22C1E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610138"/>
              </p:ext>
            </p:extLst>
          </p:nvPr>
        </p:nvGraphicFramePr>
        <p:xfrm>
          <a:off x="4949898" y="5180835"/>
          <a:ext cx="13128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622080" imgH="177480" progId="Equation.DSMT4">
                  <p:embed/>
                </p:oleObj>
              </mc:Choice>
              <mc:Fallback>
                <p:oleObj name="Equation" r:id="rId18" imgW="6220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DF5E4523-6763-4D53-9489-08AAA22C1E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98" y="5180835"/>
                        <a:ext cx="1312863" cy="376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B72FD4B-A676-4012-9C9A-0B36B84EA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970191"/>
              </p:ext>
            </p:extLst>
          </p:nvPr>
        </p:nvGraphicFramePr>
        <p:xfrm>
          <a:off x="4725988" y="5683250"/>
          <a:ext cx="9636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457200" imgH="177480" progId="Equation.DSMT4">
                  <p:embed/>
                </p:oleObj>
              </mc:Choice>
              <mc:Fallback>
                <p:oleObj name="Equation" r:id="rId20" imgW="45720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B72FD4B-A676-4012-9C9A-0B36B84EA6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5683250"/>
                        <a:ext cx="963612" cy="37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AA94EBF-0916-4126-BCCC-F2A5EE5A175F}"/>
              </a:ext>
            </a:extLst>
          </p:cNvPr>
          <p:cNvSpPr txBox="1"/>
          <p:nvPr/>
        </p:nvSpPr>
        <p:spPr>
          <a:xfrm>
            <a:off x="3966833" y="6119336"/>
            <a:ext cx="4014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If you minus 1 to them they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 become a multiple of 11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FE05789-58C8-46F9-B37A-3D94F2C329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183167"/>
              </p:ext>
            </p:extLst>
          </p:nvPr>
        </p:nvGraphicFramePr>
        <p:xfrm>
          <a:off x="264389" y="2676254"/>
          <a:ext cx="2085039" cy="35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1193760" imgH="203040" progId="Equation.DSMT4">
                  <p:embed/>
                </p:oleObj>
              </mc:Choice>
              <mc:Fallback>
                <p:oleObj name="Equation" r:id="rId22" imgW="1193760" imgH="2030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8FE05789-58C8-46F9-B37A-3D94F2C329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89" y="2676254"/>
                        <a:ext cx="2085039" cy="3573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E77B67C-B532-456C-8598-DB2D25D0C6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486882"/>
              </p:ext>
            </p:extLst>
          </p:nvPr>
        </p:nvGraphicFramePr>
        <p:xfrm>
          <a:off x="2349428" y="2682414"/>
          <a:ext cx="16192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927000" imgH="203040" progId="Equation.DSMT4">
                  <p:embed/>
                </p:oleObj>
              </mc:Choice>
              <mc:Fallback>
                <p:oleObj name="Equation" r:id="rId24" imgW="927000" imgH="203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AE77B67C-B532-456C-8598-DB2D25D0C6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428" y="2682414"/>
                        <a:ext cx="1619250" cy="357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7A318E18-9CDA-495F-B972-1BF842128A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153319"/>
              </p:ext>
            </p:extLst>
          </p:nvPr>
        </p:nvGraphicFramePr>
        <p:xfrm>
          <a:off x="3958290" y="2693150"/>
          <a:ext cx="14859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850680" imgH="177480" progId="Equation.DSMT4">
                  <p:embed/>
                </p:oleObj>
              </mc:Choice>
              <mc:Fallback>
                <p:oleObj name="Equation" r:id="rId26" imgW="85068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7A318E18-9CDA-495F-B972-1BF842128A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8290" y="2693150"/>
                        <a:ext cx="1485900" cy="312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67A70D78-E1C7-472A-A9BF-C41C99189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160057"/>
              </p:ext>
            </p:extLst>
          </p:nvPr>
        </p:nvGraphicFramePr>
        <p:xfrm>
          <a:off x="5433583" y="2693150"/>
          <a:ext cx="128587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736560" imgH="177480" progId="Equation.DSMT4">
                  <p:embed/>
                </p:oleObj>
              </mc:Choice>
              <mc:Fallback>
                <p:oleObj name="Equation" r:id="rId28" imgW="73656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67A70D78-E1C7-472A-A9BF-C41C991894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3583" y="2693150"/>
                        <a:ext cx="1285875" cy="312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4C3D241-E9D4-4B74-B076-5406536B9C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362316"/>
              </p:ext>
            </p:extLst>
          </p:nvPr>
        </p:nvGraphicFramePr>
        <p:xfrm>
          <a:off x="6771398" y="2691562"/>
          <a:ext cx="119697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685800" imgH="164880" progId="Equation.DSMT4">
                  <p:embed/>
                </p:oleObj>
              </mc:Choice>
              <mc:Fallback>
                <p:oleObj name="Equation" r:id="rId30" imgW="685800" imgH="1648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64C3D241-E9D4-4B74-B076-5406536B9C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398" y="2691562"/>
                        <a:ext cx="1196975" cy="290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E23BB6C1-02C7-4937-89B5-F6B4DBCFBE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245695"/>
              </p:ext>
            </p:extLst>
          </p:nvPr>
        </p:nvGraphicFramePr>
        <p:xfrm>
          <a:off x="7981073" y="2701749"/>
          <a:ext cx="2873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164880" imgH="164880" progId="Equation.DSMT4">
                  <p:embed/>
                </p:oleObj>
              </mc:Choice>
              <mc:Fallback>
                <p:oleObj name="Equation" r:id="rId32" imgW="164880" imgH="1648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E23BB6C1-02C7-4937-89B5-F6B4DBCFBE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073" y="2701749"/>
                        <a:ext cx="287338" cy="290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3EBA24B0-8532-48FF-8181-92DF1E7E25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497951"/>
              </p:ext>
            </p:extLst>
          </p:nvPr>
        </p:nvGraphicFramePr>
        <p:xfrm>
          <a:off x="266698" y="3103743"/>
          <a:ext cx="4833937" cy="340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2908080" imgH="203040" progId="Equation.DSMT4">
                  <p:embed/>
                </p:oleObj>
              </mc:Choice>
              <mc:Fallback>
                <p:oleObj name="Equation" r:id="rId34" imgW="290808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3EBA24B0-8532-48FF-8181-92DF1E7E25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98" y="3103743"/>
                        <a:ext cx="4833937" cy="3401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BC6B2B62-6004-4699-B50A-401D6A0668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080441"/>
              </p:ext>
            </p:extLst>
          </p:nvPr>
        </p:nvGraphicFramePr>
        <p:xfrm>
          <a:off x="5119685" y="3098186"/>
          <a:ext cx="2659062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1600200" imgH="177480" progId="Equation.DSMT4">
                  <p:embed/>
                </p:oleObj>
              </mc:Choice>
              <mc:Fallback>
                <p:oleObj name="Equation" r:id="rId36" imgW="160020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BC6B2B62-6004-4699-B50A-401D6A0668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5" y="3098186"/>
                        <a:ext cx="2659062" cy="296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99AFBEB-1633-47D2-A84F-88208511DD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652054"/>
              </p:ext>
            </p:extLst>
          </p:nvPr>
        </p:nvGraphicFramePr>
        <p:xfrm>
          <a:off x="5112758" y="3054923"/>
          <a:ext cx="28702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1726920" imgH="253800" progId="Equation.DSMT4">
                  <p:embed/>
                </p:oleObj>
              </mc:Choice>
              <mc:Fallback>
                <p:oleObj name="Equation" r:id="rId38" imgW="1726920" imgH="2538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D99AFBEB-1633-47D2-A84F-88208511DD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758" y="3054923"/>
                        <a:ext cx="2870200" cy="423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6220A17B-FE09-41F4-9857-DA190BACACDC}"/>
              </a:ext>
            </a:extLst>
          </p:cNvPr>
          <p:cNvSpPr/>
          <p:nvPr/>
        </p:nvSpPr>
        <p:spPr>
          <a:xfrm>
            <a:off x="152400" y="3507986"/>
            <a:ext cx="9081653" cy="33578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385B343C-3C56-4CFC-BA4B-FEB9F62D5AF3}"/>
              </a:ext>
            </a:extLst>
          </p:cNvPr>
          <p:cNvSpPr/>
          <p:nvPr/>
        </p:nvSpPr>
        <p:spPr>
          <a:xfrm rot="5400000">
            <a:off x="2599718" y="1214247"/>
            <a:ext cx="385763" cy="4654170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C65DAB-7B27-4057-BDAA-CF097F3DD0EF}"/>
              </a:ext>
            </a:extLst>
          </p:cNvPr>
          <p:cNvSpPr txBox="1"/>
          <p:nvPr/>
        </p:nvSpPr>
        <p:spPr>
          <a:xfrm>
            <a:off x="1018843" y="3653234"/>
            <a:ext cx="27270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This part must be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a multiple of 11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B40C86E2-FD78-4BFF-9E68-998AF8132781}"/>
              </a:ext>
            </a:extLst>
          </p:cNvPr>
          <p:cNvSpPr/>
          <p:nvPr/>
        </p:nvSpPr>
        <p:spPr>
          <a:xfrm rot="5400000">
            <a:off x="6392617" y="2187327"/>
            <a:ext cx="385763" cy="2791148"/>
          </a:xfrm>
          <a:prstGeom prst="rightBrace">
            <a:avLst>
              <a:gd name="adj1" fmla="val 127375"/>
              <a:gd name="adj2" fmla="val 50000"/>
            </a:avLst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8A56E5-7B14-4794-97B9-40CEFA7F85AC}"/>
              </a:ext>
            </a:extLst>
          </p:cNvPr>
          <p:cNvSpPr txBox="1"/>
          <p:nvPr/>
        </p:nvSpPr>
        <p:spPr>
          <a:xfrm>
            <a:off x="3347825" y="3678555"/>
            <a:ext cx="56092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b="1" dirty="0">
                <a:solidFill>
                  <a:srgbClr val="FF0000"/>
                </a:solidFill>
              </a:rPr>
              <a:t>This part is the difference b/n</a:t>
            </a:r>
          </a:p>
          <a:p>
            <a:pPr algn="ctr"/>
            <a:r>
              <a:rPr lang="en-CA" sz="2100" b="1" dirty="0">
                <a:solidFill>
                  <a:srgbClr val="FF0000"/>
                </a:solidFill>
              </a:rPr>
              <a:t>the even and odd digits.</a:t>
            </a:r>
          </a:p>
          <a:p>
            <a:pPr algn="ctr"/>
            <a:r>
              <a:rPr lang="en-CA" sz="2100" b="1" dirty="0">
                <a:solidFill>
                  <a:srgbClr val="FF0000"/>
                </a:solidFill>
              </a:rPr>
              <a:t>So, if the difference is a multiple of 11, </a:t>
            </a:r>
            <a:br>
              <a:rPr lang="en-CA" sz="2100" b="1" dirty="0">
                <a:solidFill>
                  <a:srgbClr val="FF0000"/>
                </a:solidFill>
              </a:rPr>
            </a:br>
            <a:r>
              <a:rPr lang="en-CA" sz="2100" b="1" dirty="0">
                <a:solidFill>
                  <a:srgbClr val="FF0000"/>
                </a:solidFill>
              </a:rPr>
              <a:t>then ABCDEF is also a multiple of 11</a:t>
            </a:r>
          </a:p>
        </p:txBody>
      </p:sp>
    </p:spTree>
    <p:extLst>
      <p:ext uri="{BB962C8B-B14F-4D97-AF65-F5344CB8AC3E}">
        <p14:creationId xmlns:p14="http://schemas.microsoft.com/office/powerpoint/2010/main" val="255429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6" grpId="0"/>
      <p:bldP spid="28" grpId="0" animBg="1"/>
      <p:bldP spid="29" grpId="0" animBg="1"/>
      <p:bldP spid="30" grpId="0"/>
      <p:bldP spid="34" grpId="0" animBg="1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GENSWF_OUTPUT_FILE_NAME" val="m8hc15"/>
  <p:tag name="ISPRING_RESOURCE_PATHS_HASH_PRESENTER" val="f6a761d72e3a2a561455c4925bcaede20603ab8"/>
  <p:tag name="ISPRING_LMS_API_VERSION" val="SCORM 1.2"/>
  <p:tag name="ISPRING_ULTRA_SCORM_COURCE_TITLE" val="Section 1.5 Divisibility Rules"/>
  <p:tag name="ISPRING_ULTRA_SCORM_COURSE_ID" val="EF54B3CD-711E-4CC2-A2C6-09C5C4621EA5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ʾ\&quot;{58857F64-F778-46F3-A3E4-9740F72F057B}&quot;,&quot;C:\\Users\\Danny\\OneDrive - SD41\\Website\\m9h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SCORM_PASSING_SCORE" val="100.000000"/>
  <p:tag name="ISPRING_CURRENT_PLAYER_ID" val="universal-no-video"/>
  <p:tag name="ISPRING_PRESENTATION_TITLE" val="Section 1.5 Divisibility Rules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1093</Words>
  <Application>Microsoft Office PowerPoint</Application>
  <PresentationFormat>On-screen Show (4:3)</PresentationFormat>
  <Paragraphs>152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 9 Honours Section 1.5 Divisibility Rules and Proofs</vt:lpstr>
      <vt:lpstr>I) What is Divisibility:</vt:lpstr>
      <vt:lpstr>II) Divisibility Rules:</vt:lpstr>
      <vt:lpstr>Divisible by 3 and 4</vt:lpstr>
      <vt:lpstr>Proof For Divisibility of 3:</vt:lpstr>
      <vt:lpstr>Proof for Divisibility for 4</vt:lpstr>
      <vt:lpstr>Divisible by 6, 8  and 9</vt:lpstr>
      <vt:lpstr>Divisible by 11</vt:lpstr>
      <vt:lpstr>Divisibility Proof for 11</vt:lpstr>
      <vt:lpstr>Divisible by 7</vt:lpstr>
      <vt:lpstr>Divisible by 12, 14, and 15</vt:lpstr>
      <vt:lpstr>Divisible by 13</vt:lpstr>
      <vt:lpstr>Practice: Without using a calculator, indicate which numbers are divisible by 3, 4, 7, 11, 12, and 14. (Yes/No)</vt:lpstr>
      <vt:lpstr>Ex: Given that the number is divisible by 9, what is the value of A?</vt:lpstr>
      <vt:lpstr>PowerPoint Presentation</vt:lpstr>
      <vt:lpstr>Ex: Take the numbers 0,1,1,1, 2, 3, 5, 5, and form a 8 digit number that will be divisible by all numbers from 2 to 15.  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1.5 Divisibility Rules</dc:title>
  <dc:creator>Danny Young</dc:creator>
  <cp:lastModifiedBy>Danny Young</cp:lastModifiedBy>
  <cp:revision>17</cp:revision>
  <dcterms:created xsi:type="dcterms:W3CDTF">2008-06-09T04:53:51Z</dcterms:created>
  <dcterms:modified xsi:type="dcterms:W3CDTF">2019-09-18T04:22:00Z</dcterms:modified>
</cp:coreProperties>
</file>